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3"/>
    <p:sldId id="257" r:id="rId4"/>
    <p:sldId id="264" r:id="rId5"/>
    <p:sldId id="282" r:id="rId6"/>
    <p:sldId id="290" r:id="rId7"/>
    <p:sldId id="265" r:id="rId8"/>
    <p:sldId id="268" r:id="rId9"/>
    <p:sldId id="293" r:id="rId10"/>
    <p:sldId id="292" r:id="rId11"/>
    <p:sldId id="261" r:id="rId12"/>
  </p:sldIdLst>
  <p:sldSz cx="12192000" cy="6858000"/>
  <p:notesSz cx="6858000" cy="9144000"/>
  <p:embeddedFontLst>
    <p:embeddedFont>
      <p:font typeface="微软雅黑" panose="020B0503020204020204" charset="-122"/>
      <p:regular r:id="rId16"/>
    </p:embeddedFont>
    <p:embeddedFont>
      <p:font typeface="方正少儿_GBK" panose="02000000000000000000" charset="-122"/>
      <p:regular r:id="rId17"/>
    </p:embeddedFont>
    <p:embeddedFont>
      <p:font typeface="方正卡通简体" panose="03000509000000000000" charset="0"/>
      <p:regular r:id="rId18"/>
    </p:embeddedFont>
    <p:embeddedFont>
      <p:font typeface="方正喵呜体" panose="02010600010101010101" charset="0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2902"/>
    <a:srgbClr val="FFFFFF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1" autoAdjust="0"/>
    <p:restoredTop sz="94660"/>
  </p:normalViewPr>
  <p:slideViewPr>
    <p:cSldViewPr snapToGrid="0">
      <p:cViewPr>
        <p:scale>
          <a:sx n="100" d="100"/>
          <a:sy n="100" d="100"/>
        </p:scale>
        <p:origin x="-1236" y="-390"/>
      </p:cViewPr>
      <p:guideLst>
        <p:guide orient="horz" pos="2131"/>
        <p:guide pos="38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836686" y="842468"/>
            <a:ext cx="1879218" cy="5299025"/>
            <a:chOff x="0" y="0"/>
            <a:chExt cx="12192000" cy="6858000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0">
              <a:blip r:embed="rId2" cstate="print"/>
              <a:srcRect/>
              <a:tile tx="0" ty="0" sx="100000" sy="100000" flip="none" algn="tl"/>
            </a:blip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92157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2743200" y="842468"/>
            <a:ext cx="8802509" cy="5299025"/>
            <a:chOff x="0" y="0"/>
            <a:chExt cx="12192000" cy="6858000"/>
          </a:xfrm>
        </p:grpSpPr>
        <p:sp>
          <p:nvSpPr>
            <p:cNvPr id="11" name="矩形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0">
              <a:blip r:embed="rId2" cstate="print"/>
              <a:srcRect/>
              <a:tile tx="0" ty="0" sx="100000" sy="100000" flip="none" algn="tl"/>
            </a:blip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92157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任意多边形 12"/>
          <p:cNvSpPr/>
          <p:nvPr userDrawn="1"/>
        </p:nvSpPr>
        <p:spPr>
          <a:xfrm>
            <a:off x="11326811" y="759707"/>
            <a:ext cx="542043" cy="331679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 userDrawn="1"/>
        </p:nvSpPr>
        <p:spPr>
          <a:xfrm>
            <a:off x="428395" y="373320"/>
            <a:ext cx="1354542" cy="82885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11375265" y="343928"/>
            <a:ext cx="447465" cy="283350"/>
            <a:chOff x="560275" y="3433438"/>
            <a:chExt cx="1198188" cy="758734"/>
          </a:xfrm>
        </p:grpSpPr>
        <p:sp>
          <p:nvSpPr>
            <p:cNvPr id="1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任意多边形 17"/>
          <p:cNvSpPr/>
          <p:nvPr userDrawn="1"/>
        </p:nvSpPr>
        <p:spPr>
          <a:xfrm>
            <a:off x="0" y="5520485"/>
            <a:ext cx="12192000" cy="133751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pn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0">
            <a:blip r:embed="rId14" cstate="print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B9BD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slide" Target="slide1.xml"/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804870" y="4572436"/>
            <a:ext cx="724486" cy="458769"/>
            <a:chOff x="560275" y="3433438"/>
            <a:chExt cx="1198188" cy="758734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0555619" y="566833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任意多边形 15"/>
          <p:cNvSpPr/>
          <p:nvPr/>
        </p:nvSpPr>
        <p:spPr>
          <a:xfrm>
            <a:off x="0" y="5761355"/>
            <a:ext cx="12192000" cy="109664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843405" y="1691640"/>
            <a:ext cx="8301355" cy="333883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18" name="文本框 17"/>
          <p:cNvSpPr txBox="1"/>
          <p:nvPr/>
        </p:nvSpPr>
        <p:spPr>
          <a:xfrm>
            <a:off x="3984739" y="2388519"/>
            <a:ext cx="3818633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40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</a:rPr>
              <a:t>Lesson 15</a:t>
            </a:r>
            <a:endParaRPr lang="en-US" altLang="zh-CN" sz="40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945640" y="3137535"/>
            <a:ext cx="83007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Advanced course</a:t>
            </a:r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（</a:t>
            </a:r>
            <a:r>
              <a:rPr lang="en-US" altLang="zh-CN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6</a:t>
            </a:r>
            <a:r>
              <a:rPr lang="zh-CN" altLang="en-US" sz="2800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）</a:t>
            </a:r>
            <a:endParaRPr lang="en-US" altLang="zh-CN" sz="2800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少儿_GBK" panose="02000000000000000000" charset="-122"/>
              <a:ea typeface="方正少儿_GBK" panose="02000000000000000000" charset="-122"/>
            </a:endParaRPr>
          </a:p>
          <a:p>
            <a:pPr algn="ctr"/>
            <a:r>
              <a:rPr lang="zh-CN" altLang="en-US" sz="2800" dirty="0" smtClean="0">
                <a:solidFill>
                  <a:schemeClr val="accent1"/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Dark automatic alarm</a:t>
            </a:r>
            <a:endParaRPr lang="zh-CN" altLang="en-US" sz="2800" dirty="0" smtClean="0">
              <a:solidFill>
                <a:schemeClr val="accent1"/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29" name="任意多边形 28"/>
          <p:cNvSpPr/>
          <p:nvPr/>
        </p:nvSpPr>
        <p:spPr>
          <a:xfrm>
            <a:off x="1529561" y="1284511"/>
            <a:ext cx="1069145" cy="65421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任意多边形 1"/>
          <p:cNvSpPr/>
          <p:nvPr/>
        </p:nvSpPr>
        <p:spPr>
          <a:xfrm>
            <a:off x="9813248" y="4513409"/>
            <a:ext cx="942537" cy="576743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/>
        </p:nvSpPr>
        <p:spPr>
          <a:xfrm>
            <a:off x="2597834" y="755699"/>
            <a:ext cx="6996332" cy="3961052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 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3656236" y="3261927"/>
            <a:ext cx="447465" cy="283350"/>
            <a:chOff x="560275" y="3433438"/>
            <a:chExt cx="1198188" cy="758734"/>
          </a:xfrm>
        </p:grpSpPr>
        <p:sp>
          <p:nvSpPr>
            <p:cNvPr id="17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任意多边形 18"/>
          <p:cNvSpPr/>
          <p:nvPr/>
        </p:nvSpPr>
        <p:spPr>
          <a:xfrm>
            <a:off x="0" y="5520485"/>
            <a:ext cx="12192000" cy="133751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9891876" y="829994"/>
            <a:ext cx="1451304" cy="88806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/>
        </p:nvSpPr>
        <p:spPr>
          <a:xfrm>
            <a:off x="518795" y="3917950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4196715" y="2781935"/>
            <a:ext cx="46831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5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Thank </a:t>
            </a:r>
            <a:r>
              <a:rPr lang="en-US" altLang="zh-CN" sz="5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you</a:t>
            </a:r>
            <a:r>
              <a:rPr lang="zh-CN" altLang="en-US" sz="5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！</a:t>
            </a:r>
            <a:endParaRPr lang="zh-CN" altLang="en-US" sz="54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37565" y="4413250"/>
            <a:ext cx="1437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Powered by  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YahBoom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zoom/>
      </p:transition>
    </mc:Choice>
    <mc:Fallback>
      <p:transition spd="slow">
        <p:zo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80910" y="779673"/>
            <a:ext cx="10899418" cy="5299025"/>
            <a:chOff x="0" y="0"/>
            <a:chExt cx="12192000" cy="6858000"/>
          </a:xfrm>
        </p:grpSpPr>
        <p:sp>
          <p:nvSpPr>
            <p:cNvPr id="13" name="矩形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0">
              <a:blip r:embed="rId1" cstate="print"/>
              <a:srcRect/>
              <a:tile tx="0" ty="0" sx="100000" sy="100000" flip="none" algn="tl"/>
            </a:blip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92157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95710" y="4790963"/>
            <a:ext cx="724486" cy="458769"/>
            <a:chOff x="560275" y="3433438"/>
            <a:chExt cx="1198188" cy="758734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任意多边形 29"/>
          <p:cNvSpPr/>
          <p:nvPr/>
        </p:nvSpPr>
        <p:spPr>
          <a:xfrm>
            <a:off x="11280687" y="1444203"/>
            <a:ext cx="542043" cy="331679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/>
        </p:nvSpPr>
        <p:spPr>
          <a:xfrm>
            <a:off x="143539" y="335914"/>
            <a:ext cx="1354542" cy="82885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11280688" y="56591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任意多边形 15"/>
          <p:cNvSpPr/>
          <p:nvPr/>
        </p:nvSpPr>
        <p:spPr>
          <a:xfrm>
            <a:off x="0" y="5520485"/>
            <a:ext cx="12192000" cy="133751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1140" y="681757"/>
            <a:ext cx="145923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Content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0" y="5761355"/>
            <a:ext cx="12192000" cy="109664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grpSp>
        <p:nvGrpSpPr>
          <p:cNvPr id="23" name="组合 22"/>
          <p:cNvGrpSpPr/>
          <p:nvPr/>
        </p:nvGrpSpPr>
        <p:grpSpPr>
          <a:xfrm>
            <a:off x="1429117" y="2458466"/>
            <a:ext cx="7620340" cy="846007"/>
            <a:chOff x="1368157" y="1292335"/>
            <a:chExt cx="7620340" cy="846007"/>
          </a:xfrm>
        </p:grpSpPr>
        <p:sp>
          <p:nvSpPr>
            <p:cNvPr id="26" name="文本框 25"/>
            <p:cNvSpPr txBox="1"/>
            <p:nvPr/>
          </p:nvSpPr>
          <p:spPr>
            <a:xfrm>
              <a:off x="1459489" y="1292335"/>
              <a:ext cx="721995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Part1</a:t>
              </a:r>
              <a:endParaRPr lang="en-US" altLang="zh-CN" dirty="0" smtClean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368157" y="1770042"/>
              <a:ext cx="16814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dirty="0">
                  <a:solidFill>
                    <a:srgbClr val="0070C0"/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2" action="ppaction://hlinksldjump"/>
                </a:rPr>
                <a:t>Learning goals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278949" y="1292335"/>
              <a:ext cx="782955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 2</a:t>
              </a:r>
              <a:endParaRPr lang="zh-CN" altLang="en-US" dirty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279256" y="1739562"/>
              <a:ext cx="13639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3" action="ppaction://hlinksldjump"/>
                </a:rPr>
                <a:t>Preparation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271947" y="1312655"/>
              <a:ext cx="709295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Part3</a:t>
              </a:r>
              <a:endParaRPr lang="zh-CN" altLang="en-US" dirty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5271619" y="1754802"/>
              <a:ext cx="13385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3" action="ppaction://hlinksldjump"/>
                </a:rPr>
                <a:t>Connection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180936" y="1292511"/>
              <a:ext cx="781050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 4</a:t>
              </a:r>
              <a:endParaRPr lang="zh-CN" altLang="en-US" dirty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7040317" y="1754978"/>
              <a:ext cx="19481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4" action="ppaction://hlinksldjump"/>
                </a:rPr>
                <a:t>Search for blocks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9840951" y="2458642"/>
            <a:ext cx="774065" cy="3683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dirty="0" smtClean="0">
                <a:latin typeface="方正少儿_GBK" panose="02000000000000000000" charset="-122"/>
                <a:ea typeface="方正少儿_GBK" panose="02000000000000000000" charset="-122"/>
              </a:rPr>
              <a:t>Part 5</a:t>
            </a:r>
            <a:endParaRPr lang="zh-CN" altLang="en-US" dirty="0"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48" name="文本框 47">
            <a:hlinkClick r:id="rId4" action="ppaction://hlinksldjump"/>
          </p:cNvPr>
          <p:cNvSpPr txBox="1"/>
          <p:nvPr/>
        </p:nvSpPr>
        <p:spPr>
          <a:xfrm>
            <a:off x="9472367" y="2905869"/>
            <a:ext cx="180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  <a:hlinkClick r:id="rId4" action="ppaction://hlinksldjump"/>
              </a:rPr>
              <a:t>Combin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  <a:hlinkClick r:id="rId4" action="ppaction://hlinksldjump"/>
              </a:rPr>
              <a:t>e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  <a:hlinkClick r:id="rId4" action="ppaction://hlinksldjump"/>
              </a:rPr>
              <a:t> blocks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919855" y="24638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blinds/>
      </p:transition>
    </mc:Choice>
    <mc:Fallback>
      <p:transition spd="slow">
        <p:blinds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1188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1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" name="文本框 1"/>
          <p:cNvSpPr txBox="1"/>
          <p:nvPr/>
        </p:nvSpPr>
        <p:spPr>
          <a:xfrm>
            <a:off x="2857500" y="4848860"/>
            <a:ext cx="846328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After downloading the program, </a:t>
            </a:r>
            <a:r>
              <a:rPr lang="en-US" alt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we</a:t>
            </a:r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 can see the word 'HELLO!' on the Micro:bit LED dot matrix</a:t>
            </a:r>
            <a:r>
              <a:rPr lang="en-US" alt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, then, </a:t>
            </a:r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Micro:bit LED dot matrix </a:t>
            </a:r>
            <a:r>
              <a:rPr lang="en-US" alt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will display a smile. If the current ambient brightness is too low, the micro:bit dot matrix will display a crying and the buzzer will play a tone alarm.</a:t>
            </a:r>
            <a:endParaRPr lang="en-US" altLang="zh-CN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778510" y="192468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3314700" y="1057275"/>
            <a:ext cx="7685689" cy="3714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2"/>
          <p:cNvSpPr/>
          <p:nvPr/>
        </p:nvSpPr>
        <p:spPr>
          <a:xfrm>
            <a:off x="1015303" y="2243682"/>
            <a:ext cx="184213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Learning goals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42155" y="253365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lu"/>
      </p:transition>
    </mc:Choice>
    <mc:Fallback>
      <p:transition spd="slow">
        <p:cover dir="lu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1150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2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6" name="任意多边形 25"/>
          <p:cNvSpPr/>
          <p:nvPr/>
        </p:nvSpPr>
        <p:spPr>
          <a:xfrm>
            <a:off x="638175" y="200215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98175" y="2674338"/>
            <a:ext cx="20193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Preparation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17887" y="972753"/>
            <a:ext cx="15894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Hardware</a:t>
            </a:r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:</a:t>
            </a:r>
            <a:endParaRPr lang="zh-CN" altLang="en-US" sz="24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05325" y="1452245"/>
            <a:ext cx="431355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●  </a:t>
            </a:r>
            <a:r>
              <a:rPr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 X Micro: bit Board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</a:t>
            </a:r>
            <a:r>
              <a:rPr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 X Micro USB Cable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1 X</a:t>
            </a:r>
            <a:r>
              <a:rPr lang="en-US" altLang="zh-CN" sz="2000" dirty="0">
                <a:solidFill>
                  <a:schemeClr val="accent5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Diamond</a:t>
            </a:r>
            <a:r>
              <a:rPr lang="zh-CN" alt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breakout 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1 X Photosensitive module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3 X Alligator clip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●  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1 X PC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49245" y="3390265"/>
            <a:ext cx="867156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Mode 1 online programming: </a:t>
            </a:r>
            <a:r>
              <a:rPr sz="1600" dirty="0">
                <a:solidFill>
                  <a:schemeClr val="accent6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First, we need to connect the micro:bit to the computer by USB cable. The computer will pop up a USB flash drive and click on the URL in the USB flash drive: http://microbit.org/ to enter the programming interface. Add the Yahboom package: </a:t>
            </a:r>
            <a:r>
              <a:rPr sz="1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https://github.com/lzty634158/Croco-Kit </a:t>
            </a:r>
            <a:r>
              <a:rPr sz="1600" dirty="0">
                <a:solidFill>
                  <a:schemeClr val="accent6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to program.</a:t>
            </a: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pPr algn="l"/>
            <a:endParaRPr sz="16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pPr algn="l"/>
            <a:r>
              <a:rPr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Mode 2 offline programming: </a:t>
            </a:r>
            <a:r>
              <a:rPr sz="1600" dirty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We need to open the offline programming software. After the installation is complete, enter the programming interface, click【New Project】, add Yahboom package: </a:t>
            </a:r>
            <a:r>
              <a:rPr sz="1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https://github.com/lzty634158/Croco-Kit </a:t>
            </a:r>
            <a:r>
              <a:rPr sz="1600" dirty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, you can program.</a:t>
            </a:r>
            <a:endParaRPr sz="1600" dirty="0">
              <a:solidFill>
                <a:schemeClr val="accent2"/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408805" y="227965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zoom/>
      </p:transition>
    </mc:Choice>
    <mc:Fallback>
      <p:transition spd="slow">
        <p:zo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1150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2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6" name="任意多边形 25"/>
          <p:cNvSpPr/>
          <p:nvPr/>
        </p:nvSpPr>
        <p:spPr>
          <a:xfrm>
            <a:off x="638175" y="200215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55695" y="932180"/>
            <a:ext cx="6868160" cy="4280535"/>
          </a:xfrm>
          <a:prstGeom prst="rect">
            <a:avLst/>
          </a:prstGeom>
        </p:spPr>
      </p:pic>
      <p:sp>
        <p:nvSpPr>
          <p:cNvPr id="8" name="TextBox 17"/>
          <p:cNvSpPr txBox="1"/>
          <p:nvPr/>
        </p:nvSpPr>
        <p:spPr>
          <a:xfrm>
            <a:off x="2820035" y="5561965"/>
            <a:ext cx="7032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! ! !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Note: 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S</a:t>
            </a:r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1 be set 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 to the </a:t>
            </a:r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ON, 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S2 </a:t>
            </a:r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be set 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 to the IO, and S3 to the </a:t>
            </a:r>
            <a:r>
              <a:rPr lang="en-US"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FM</a:t>
            </a:r>
            <a:r>
              <a:rPr smtClean="0">
                <a:solidFill>
                  <a:srgbClr val="FF0000"/>
                </a:solidFill>
                <a:latin typeface="方正少儿_GBK" panose="02000000000000000000" charset="-122"/>
                <a:ea typeface="方正少儿_GBK" panose="02000000000000000000" charset="-122"/>
              </a:rPr>
              <a:t>.</a:t>
            </a:r>
            <a:endParaRPr smtClean="0">
              <a:solidFill>
                <a:srgbClr val="FF0000"/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48175" y="253365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98175" y="2674338"/>
            <a:ext cx="20193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Preparation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zoom/>
      </p:transition>
    </mc:Choice>
    <mc:Fallback>
      <p:transition spd="slow">
        <p:zo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0998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3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6" name="任意多边形 25"/>
          <p:cNvSpPr/>
          <p:nvPr/>
        </p:nvSpPr>
        <p:spPr>
          <a:xfrm>
            <a:off x="638175" y="200215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" name="表格 1"/>
          <p:cNvGraphicFramePr/>
          <p:nvPr/>
        </p:nvGraphicFramePr>
        <p:xfrm>
          <a:off x="3224530" y="970915"/>
          <a:ext cx="550291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9530"/>
                <a:gridCol w="291338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Expansion board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r>
                        <a:rPr lang="en-US" altLang="zh-CN"/>
                        <a:t>hotosensitive module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P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altLang="zh-CN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3.3V</a:t>
                      </a:r>
                      <a:endParaRPr lang="en-US" sz="1800">
                        <a:solidFill>
                          <a:srgbClr val="00B050"/>
                        </a:solidFill>
                        <a:latin typeface="Arial" panose="020B0604020202020204" pitchFamily="34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VCC</a:t>
                      </a:r>
                      <a:endParaRPr lang="en-US" altLang="zh-CN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GND 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GND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24530" y="2882265"/>
            <a:ext cx="7809230" cy="297243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38351" y="2674676"/>
            <a:ext cx="194627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Connection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220845" y="249555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613410" y="628650"/>
            <a:ext cx="1124026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Part 4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518795" y="185229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880683" y="2117952"/>
            <a:ext cx="17170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Search for blocks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5285" y="876300"/>
            <a:ext cx="3695065" cy="52336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710" y="876300"/>
            <a:ext cx="3834765" cy="30365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6710" y="3979545"/>
            <a:ext cx="4645025" cy="135699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482465" y="19304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 dir="vert"/>
      </p:transition>
    </mc:Choice>
    <mc:Fallback>
      <p:transition spd="slow">
        <p:comb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613410" y="628650"/>
            <a:ext cx="1124026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Part 4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518795" y="185229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61995" y="1343025"/>
            <a:ext cx="5667375" cy="41719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880683" y="2117952"/>
            <a:ext cx="17170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Search for blocks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54195" y="243205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 dir="vert"/>
      </p:transition>
    </mc:Choice>
    <mc:Fallback>
      <p:transition spd="slow">
        <p:comb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53720" y="628650"/>
            <a:ext cx="1112805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Part 5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Croco:Kit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tutorial</a:t>
            </a:r>
            <a:endParaRPr lang="zh-CN" altLang="en-US" sz="2800" dirty="0"/>
          </a:p>
        </p:txBody>
      </p:sp>
      <p:sp>
        <p:nvSpPr>
          <p:cNvPr id="26" name="任意多边形 25"/>
          <p:cNvSpPr/>
          <p:nvPr/>
        </p:nvSpPr>
        <p:spPr>
          <a:xfrm>
            <a:off x="650240" y="2073910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006475" y="2392680"/>
            <a:ext cx="15608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Combine blocks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76040" y="991870"/>
            <a:ext cx="5861050" cy="48742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286250" y="193040"/>
            <a:ext cx="450659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Advanced course</a:t>
            </a:r>
            <a:endParaRPr lang="zh-CN" altLang="en-US" sz="2800" u="sng" dirty="0">
              <a:latin typeface="icomoon" charset="0"/>
              <a:ea typeface="Yu Gothic UI Semibold" panose="020B0700000000000000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zoom dir="in"/>
      </p:transition>
    </mc:Choice>
    <mc:Fallback>
      <p:transition spd="slow">
        <p:zoom dir="in"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卡通">
      <a:majorFont>
        <a:latin typeface="方正卡通简体"/>
        <a:ea typeface="方正喵呜体"/>
        <a:cs typeface=""/>
      </a:majorFont>
      <a:minorFont>
        <a:latin typeface="方正卡通简体"/>
        <a:ea typeface="方正卡通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1878</Words>
  <Application>WPS 演示</Application>
  <PresentationFormat>自定义</PresentationFormat>
  <Paragraphs>134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方正少儿_GBK</vt:lpstr>
      <vt:lpstr>icomoon</vt:lpstr>
      <vt:lpstr>Yu Gothic UI Semibold</vt:lpstr>
      <vt:lpstr>方正卡通简体</vt:lpstr>
      <vt:lpstr>Arial Unicode MS</vt:lpstr>
      <vt:lpstr>方正喵呜体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Administrator</cp:lastModifiedBy>
  <cp:revision>206</cp:revision>
  <dcterms:created xsi:type="dcterms:W3CDTF">2014-02-21T16:31:00Z</dcterms:created>
  <dcterms:modified xsi:type="dcterms:W3CDTF">2019-07-02T03:27:55Z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2052-11.1.0.8806</vt:lpwstr>
  </property>
</Properties>
</file>

<file path=docProps/thumbnail.jpeg>
</file>